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96"/>
    <p:restoredTop sz="94610"/>
  </p:normalViewPr>
  <p:slideViewPr>
    <p:cSldViewPr snapToGrid="0" snapToObjects="1">
      <p:cViewPr varScale="1">
        <p:scale>
          <a:sx n="163" d="100"/>
          <a:sy n="163" d="100"/>
        </p:scale>
        <p:origin x="200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 26 Expenditure By Category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87-6C47-A1C0-BCCA377EB7A0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87-6C47-A1C0-BCCA377EB7A0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87-6C47-A1C0-BCCA377EB7A0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87-6C47-A1C0-BCCA377EB7A0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C87-6C47-A1C0-BCCA377EB7A0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C87-6C47-A1C0-BCCA377EB7A0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C87-6C47-A1C0-BCCA377EB7A0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C87-6C47-A1C0-BCCA377EB7A0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C87-6C47-A1C0-BCCA377EB7A0}"/>
              </c:ext>
            </c:extLst>
          </c:dPt>
          <c:dLbls>
            <c:dLbl>
              <c:idx val="0"/>
              <c:layout>
                <c:manualLayout>
                  <c:x val="0.20260416666666664"/>
                  <c:y val="9.074074074074067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295759514435695"/>
                      <c:h val="0.1427696121318168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C87-6C47-A1C0-BCCA377EB7A0}"/>
                </c:ext>
              </c:extLst>
            </c:dLbl>
            <c:dLbl>
              <c:idx val="1"/>
              <c:layout>
                <c:manualLayout>
                  <c:x val="0.28124999999999994"/>
                  <c:y val="3.51851851851851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87-6C47-A1C0-BCCA377EB7A0}"/>
                </c:ext>
              </c:extLst>
            </c:dLbl>
            <c:dLbl>
              <c:idx val="2"/>
              <c:layout>
                <c:manualLayout>
                  <c:x val="-0.1125"/>
                  <c:y val="0.2"/>
                </c:manualLayout>
              </c:layout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4C87-6C47-A1C0-BCCA377EB7A0}"/>
                </c:ext>
              </c:extLst>
            </c:dLbl>
            <c:dLbl>
              <c:idx val="3"/>
              <c:layout>
                <c:manualLayout>
                  <c:x val="-0.203125"/>
                  <c:y val="0.11851851851851852"/>
                </c:manualLayout>
              </c:layout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4C87-6C47-A1C0-BCCA377EB7A0}"/>
                </c:ext>
              </c:extLst>
            </c:dLbl>
            <c:dLbl>
              <c:idx val="4"/>
              <c:layout>
                <c:manualLayout>
                  <c:x val="-0.20624999999999999"/>
                  <c:y val="7.0370370370370375E-2"/>
                </c:manualLayout>
              </c:layout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4C87-6C47-A1C0-BCCA377EB7A0}"/>
                </c:ext>
              </c:extLst>
            </c:dLbl>
            <c:dLbl>
              <c:idx val="5"/>
              <c:layout>
                <c:manualLayout>
                  <c:x val="-0.19785293494792369"/>
                  <c:y val="-3.1246094238220222E-3"/>
                </c:manualLayout>
              </c:layout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4C87-6C47-A1C0-BCCA377EB7A0}"/>
                </c:ext>
              </c:extLst>
            </c:dLbl>
            <c:dLbl>
              <c:idx val="6"/>
              <c:layout>
                <c:manualLayout>
                  <c:x val="-0.2853682161215178"/>
                  <c:y val="-7.6734256643116464E-2"/>
                </c:manualLayout>
              </c:layout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4C87-6C47-A1C0-BCCA377EB7A0}"/>
                </c:ext>
              </c:extLst>
            </c:dLbl>
            <c:dLbl>
              <c:idx val="7"/>
              <c:layout>
                <c:manualLayout>
                  <c:x val="-0.14770012321198236"/>
                  <c:y val="-0.1379598711578375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DAB0FEF-E3C5-C249-AC7F-9465E507759D}" type="CATEGORYNAME">
                      <a:rPr lang="en-US" sz="1000">
                        <a:solidFill>
                          <a:schemeClr val="tx1"/>
                        </a:solidFill>
                      </a:rPr>
                      <a:pPr>
                        <a:defRPr sz="10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sz="1000" baseline="0" dirty="0">
                        <a:solidFill>
                          <a:schemeClr val="tx1"/>
                        </a:solidFill>
                      </a:rPr>
                      <a:t>
</a:t>
                    </a:r>
                    <a:fld id="{8B2BC3B2-EB8B-EC46-8773-A9299CF96BF3}" type="PERCENTAGE">
                      <a:rPr lang="en-US" sz="1000" baseline="0">
                        <a:solidFill>
                          <a:schemeClr val="tx1"/>
                        </a:solidFill>
                      </a:rPr>
                      <a:pPr>
                        <a:defRPr sz="10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endParaRPr lang="en-US" sz="1000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solidFill>
                  <a:prstClr val="white">
                    <a:alpha val="75000"/>
                  </a:prstClr>
                </a:solidFill>
                <a:ln w="9525"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C87-6C47-A1C0-BCCA377EB7A0}"/>
                </c:ext>
              </c:extLst>
            </c:dLbl>
            <c:dLbl>
              <c:idx val="8"/>
              <c:layout>
                <c:manualLayout>
                  <c:x val="0.125"/>
                  <c:y val="-0.1333333333333333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C87-6C47-A1C0-BCCA377EB7A0}"/>
                </c:ext>
              </c:extLst>
            </c:dLbl>
            <c:spPr>
              <a:solidFill>
                <a:prstClr val="white">
                  <a:alpha val="75000"/>
                </a:prstClr>
              </a:solidFill>
              <a:ln w="9525"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Sheet1!$A$2:$A$10</c:f>
              <c:strCache>
                <c:ptCount val="9"/>
                <c:pt idx="0">
                  <c:v>Regular Instruction (K-12 teachers, GT, Alt ed, contingency,Trip Transportation)</c:v>
                </c:pt>
                <c:pt idx="1">
                  <c:v>Special Education Instruction (All SPED expenses)</c:v>
                </c:pt>
                <c:pt idx="2">
                  <c:v>Other Instruction (Before &amp; After school, Summer School, Extra &amp; Co-Curriculum)</c:v>
                </c:pt>
                <c:pt idx="3">
                  <c:v>Student &amp; Staff Support (Technology, Curriculum, Health, &amp; ADA,Assessments, ELL)</c:v>
                </c:pt>
                <c:pt idx="4">
                  <c:v>System Administration (Board of Education, Superintendent, Business Office)</c:v>
                </c:pt>
                <c:pt idx="5">
                  <c:v>School Administration (School Principal and Secretaries)</c:v>
                </c:pt>
                <c:pt idx="6">
                  <c:v>Transportation (Operating, staff, and Contingency)</c:v>
                </c:pt>
                <c:pt idx="7">
                  <c:v>Facilities Maintenance (Schools, District, Capital, and Contingency)</c:v>
                </c:pt>
                <c:pt idx="8">
                  <c:v>All Other Expenditures 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0.3967</c:v>
                </c:pt>
                <c:pt idx="1">
                  <c:v>0.21110000000000001</c:v>
                </c:pt>
                <c:pt idx="2">
                  <c:v>2.8799999999999999E-2</c:v>
                </c:pt>
                <c:pt idx="3">
                  <c:v>0.10970000000000001</c:v>
                </c:pt>
                <c:pt idx="4">
                  <c:v>4.6399999999999997E-2</c:v>
                </c:pt>
                <c:pt idx="5">
                  <c:v>5.1200000000000002E-2</c:v>
                </c:pt>
                <c:pt idx="6">
                  <c:v>4.1799999999999997E-2</c:v>
                </c:pt>
                <c:pt idx="7">
                  <c:v>0.1032</c:v>
                </c:pt>
                <c:pt idx="8">
                  <c:v>1.11E-2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C87-6C47-A1C0-BCCA377EB7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 Increase %</c:v>
                </c:pt>
              </c:strCache>
            </c:strRef>
          </c:tx>
          <c:spPr>
            <a:solidFill>
              <a:srgbClr val="8FAAB8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DA8-9B43-8DC1-D597CE2FDB5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DA8-9B43-8DC1-D597CE2FDB5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DA8-9B43-8DC1-D597CE2FDB5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EDA8-9B43-8DC1-D597CE2FDB5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EDA8-9B43-8DC1-D597CE2FDB5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EDA8-9B43-8DC1-D597CE2FDB5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EDA8-9B43-8DC1-D597CE2FDB5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EDA8-9B43-8DC1-D597CE2FDB5A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EDA8-9B43-8DC1-D597CE2FDB5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EDA8-9B43-8DC1-D597CE2FDB5A}"/>
              </c:ext>
            </c:extLst>
          </c:dPt>
          <c:dPt>
            <c:idx val="10"/>
            <c:invertIfNegative val="0"/>
            <c:bubble3D val="0"/>
            <c:spPr>
              <a:solidFill>
                <a:srgbClr val="2B8C9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5-EDA8-9B43-8DC1-D597CE2FDB5A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EDA8-9B43-8DC1-D597CE2FDB5A}"/>
              </c:ext>
            </c:extLst>
          </c:dPt>
          <c:dLbls>
            <c:numFmt formatCode="0.0#\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E2D3D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Lewiston</c:v>
                </c:pt>
                <c:pt idx="1">
                  <c:v>Saco</c:v>
                </c:pt>
                <c:pt idx="2">
                  <c:v>Cumberland/
N. Yarmouth</c:v>
                </c:pt>
                <c:pt idx="3">
                  <c:v>Portland</c:v>
                </c:pt>
                <c:pt idx="4">
                  <c:v>Gorham</c:v>
                </c:pt>
                <c:pt idx="5">
                  <c:v>Scarborough</c:v>
                </c:pt>
                <c:pt idx="6">
                  <c:v>Biddeford</c:v>
                </c:pt>
                <c:pt idx="7">
                  <c:v>Falmouth</c:v>
                </c:pt>
                <c:pt idx="8">
                  <c:v>South Portland</c:v>
                </c:pt>
                <c:pt idx="9">
                  <c:v>Kittery</c:v>
                </c:pt>
                <c:pt idx="10">
                  <c:v>RSU 23 / OOB</c:v>
                </c:pt>
                <c:pt idx="11">
                  <c:v>Yarmouth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11</c:v>
                </c:pt>
                <c:pt idx="1">
                  <c:v>9.9</c:v>
                </c:pt>
                <c:pt idx="2">
                  <c:v>7.63</c:v>
                </c:pt>
                <c:pt idx="3">
                  <c:v>7.3</c:v>
                </c:pt>
                <c:pt idx="4">
                  <c:v>7.3</c:v>
                </c:pt>
                <c:pt idx="5">
                  <c:v>7</c:v>
                </c:pt>
                <c:pt idx="6">
                  <c:v>6.9</c:v>
                </c:pt>
                <c:pt idx="7">
                  <c:v>6.3</c:v>
                </c:pt>
                <c:pt idx="8">
                  <c:v>6</c:v>
                </c:pt>
                <c:pt idx="9">
                  <c:v>4.9000000000000004</c:v>
                </c:pt>
                <c:pt idx="10">
                  <c:v>4.71</c:v>
                </c:pt>
                <c:pt idx="11">
                  <c:v>4.57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EDA8-9B43-8DC1-D597CE2FDB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50" b="0" i="0" u="none" strike="noStrike">
                <a:solidFill>
                  <a:srgbClr val="1E2D3D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3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0.71629</cdr:x>
      <cdr:y>0.11489</cdr:y>
    </cdr:from>
    <cdr:to>
      <cdr:x>0.94362</cdr:x>
      <cdr:y>0.33686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62CE641-36F1-ABF4-9972-FEFFF117B515}"/>
            </a:ext>
          </a:extLst>
        </cdr:cNvPr>
        <cdr:cNvSpPr txBox="1"/>
      </cdr:nvSpPr>
      <cdr:spPr>
        <a:xfrm xmlns:a="http://schemas.openxmlformats.org/drawingml/2006/main">
          <a:off x="6549756" y="485881"/>
          <a:ext cx="2078705" cy="93871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/>
            <a:t>Students are at our RSU 23 Core. RSU 23 commits 81% of the total school budget to student </a:t>
          </a:r>
          <a:r>
            <a:rPr lang="en-US" dirty="0">
              <a:solidFill>
                <a:schemeClr val="tx1"/>
              </a:solidFill>
            </a:rPr>
            <a:t>supports</a:t>
          </a:r>
          <a:r>
            <a:rPr lang="en-US" dirty="0"/>
            <a:t> &amp; programming. (8 % more than Maine State average)</a:t>
          </a:r>
        </a:p>
      </cdr:txBody>
    </cdr:sp>
  </cdr:relSizeAnchor>
  <cdr:relSizeAnchor xmlns:cdr="http://schemas.openxmlformats.org/drawingml/2006/chartDrawing">
    <cdr:from>
      <cdr:x>0.38333</cdr:x>
      <cdr:y>0.28727</cdr:y>
    </cdr:from>
    <cdr:to>
      <cdr:x>0.61667</cdr:x>
      <cdr:y>0.71188</cdr:y>
    </cdr:to>
    <cdr:pic>
      <cdr:nvPicPr>
        <cdr:cNvPr id="3" name="Picture 2">
          <a:extLst xmlns:a="http://schemas.openxmlformats.org/drawingml/2006/main">
            <a:ext uri="{FF2B5EF4-FFF2-40B4-BE49-F238E27FC236}">
              <a16:creationId xmlns:a16="http://schemas.microsoft.com/office/drawing/2014/main" id="{8477F8BA-0F9F-C348-9A69-5841351CC82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505200" y="1214897"/>
          <a:ext cx="2133600" cy="179569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181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Fiscal Year 2027 RSU 23</a:t>
            </a:r>
          </a:p>
          <a:p>
            <a:pPr marL="0" indent="0" algn="l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School Budget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dirty="0">
                <a:solidFill>
                  <a:srgbClr val="2B8C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2026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2423160"/>
            <a:ext cx="7680960" cy="1280160"/>
          </a:xfrm>
          <a:prstGeom prst="rect">
            <a:avLst/>
          </a:prstGeom>
          <a:solidFill>
            <a:srgbClr val="162E4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2423160"/>
            <a:ext cx="54864" cy="128016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251460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B8C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Mission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51560" y="2834640"/>
            <a:ext cx="7132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150" dirty="0">
                <a:solidFill>
                  <a:srgbClr val="B0C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will provide a high quality education for all students. We will meet all learners as they are, and inspire, instruct and support them until they experience success. We will prepare passionate, empathetic, goals-driven members of  society who can embrace change.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0" y="3931920"/>
            <a:ext cx="9144000" cy="121158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41605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Old Orchard Beach Schools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731520" y="4526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4E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Jameson Elementary School •  Loranger Memorial School  •  Old Orchard Beach High School</a:t>
            </a:r>
            <a:endParaRPr lang="en-US" sz="11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B54D4F2-7A83-530A-116C-840DC4DD6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4793" y="640080"/>
            <a:ext cx="2411834" cy="212482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Important Upcoming Dates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280160"/>
            <a:ext cx="7680960" cy="594360"/>
          </a:xfrm>
          <a:prstGeom prst="rect">
            <a:avLst/>
          </a:prstGeom>
          <a:solidFill>
            <a:srgbClr val="162E4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280160"/>
            <a:ext cx="54864" cy="594360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32588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Monday, May 18, 2026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1581912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B8C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Budget Meeting — 6 PM, OOBHS Cafeteria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057400"/>
            <a:ext cx="7680960" cy="594360"/>
          </a:xfrm>
          <a:prstGeom prst="rect">
            <a:avLst/>
          </a:prstGeom>
          <a:solidFill>
            <a:srgbClr val="162E4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731520" y="2057400"/>
            <a:ext cx="54864" cy="594360"/>
          </a:xfrm>
          <a:prstGeom prst="rect">
            <a:avLst/>
          </a:prstGeom>
          <a:solidFill>
            <a:srgbClr val="D4A84B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2103120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D4A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Tuesday, June 9, 2026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05840" y="2359152"/>
            <a:ext cx="7223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B8C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Validation Referendum — OOBHS Polls open 8am-8pm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731520" y="3200400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2B8C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731520" y="37947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B0C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Please contact Superintendent John Suttie at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31520" y="411480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B8C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budgetcomments@rsu23.org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31520" y="44348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B0C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any additional questions or concerns.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0" y="4914900"/>
            <a:ext cx="9144000" cy="228600"/>
          </a:xfrm>
          <a:prstGeom prst="rect">
            <a:avLst/>
          </a:prstGeom>
          <a:solidFill>
            <a:srgbClr val="2B8C96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 2027 Budget Development Process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005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2B8C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collaborative, multi-step process aligned with our strategic plan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85800" y="1600200"/>
            <a:ext cx="164592" cy="164592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7" name="Shape 5"/>
          <p:cNvSpPr/>
          <p:nvPr/>
        </p:nvSpPr>
        <p:spPr>
          <a:xfrm>
            <a:off x="749808" y="1764792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8" name="Text 6"/>
          <p:cNvSpPr/>
          <p:nvPr/>
        </p:nvSpPr>
        <p:spPr>
          <a:xfrm>
            <a:off x="1051560" y="1508760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November 2025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108960" y="1508760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planning began with Finance Committee and Building Administrators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85800" y="1993392"/>
            <a:ext cx="164592" cy="164592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11" name="Shape 9"/>
          <p:cNvSpPr/>
          <p:nvPr/>
        </p:nvSpPr>
        <p:spPr>
          <a:xfrm>
            <a:off x="749808" y="2157984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12" name="Text 10"/>
          <p:cNvSpPr/>
          <p:nvPr/>
        </p:nvSpPr>
        <p:spPr>
          <a:xfrm>
            <a:off x="1051560" y="1901952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January 2026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108960" y="1901952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Preliminary budget submissions from Principals and Directors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5800" y="2386584"/>
            <a:ext cx="164592" cy="164592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15" name="Shape 13"/>
          <p:cNvSpPr/>
          <p:nvPr/>
        </p:nvSpPr>
        <p:spPr>
          <a:xfrm>
            <a:off x="749808" y="2551176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16" name="Text 14"/>
          <p:cNvSpPr/>
          <p:nvPr/>
        </p:nvSpPr>
        <p:spPr>
          <a:xfrm>
            <a:off x="1051560" y="2295144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26 – Feb 13,2026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108960" y="2295144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Center Budget Review Meetings across all departments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85800" y="2779776"/>
            <a:ext cx="164592" cy="164592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19" name="Shape 17"/>
          <p:cNvSpPr/>
          <p:nvPr/>
        </p:nvSpPr>
        <p:spPr>
          <a:xfrm>
            <a:off x="749808" y="2944368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20" name="Text 18"/>
          <p:cNvSpPr/>
          <p:nvPr/>
        </p:nvSpPr>
        <p:spPr>
          <a:xfrm>
            <a:off x="1051560" y="2688336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12, 2026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108960" y="2688336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27 Budget Workshop — Full presentation to School Board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85800" y="3172968"/>
            <a:ext cx="164592" cy="164592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23" name="Shape 21"/>
          <p:cNvSpPr/>
          <p:nvPr/>
        </p:nvSpPr>
        <p:spPr>
          <a:xfrm>
            <a:off x="749808" y="3337560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24" name="Text 22"/>
          <p:cNvSpPr/>
          <p:nvPr/>
        </p:nvSpPr>
        <p:spPr>
          <a:xfrm>
            <a:off x="1051560" y="3081528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March – April, 2026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108960" y="3081528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revision period with additional workshops as needed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85800" y="3566160"/>
            <a:ext cx="164592" cy="164592"/>
          </a:xfrm>
          <a:prstGeom prst="ellipse">
            <a:avLst/>
          </a:prstGeom>
          <a:solidFill>
            <a:schemeClr val="accent4"/>
          </a:solidFill>
          <a:ln/>
        </p:spPr>
      </p:sp>
      <p:sp>
        <p:nvSpPr>
          <p:cNvPr id="27" name="Shape 25"/>
          <p:cNvSpPr/>
          <p:nvPr/>
        </p:nvSpPr>
        <p:spPr>
          <a:xfrm>
            <a:off x="749808" y="3730752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28" name="Text 26"/>
          <p:cNvSpPr/>
          <p:nvPr/>
        </p:nvSpPr>
        <p:spPr>
          <a:xfrm>
            <a:off x="1051560" y="3474720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16, 2026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108960" y="3474720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Budget Presentation at Regularly Scheduled School Board Meeting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49808" y="4123944"/>
            <a:ext cx="36576" cy="320040"/>
          </a:xfrm>
          <a:prstGeom prst="rect">
            <a:avLst/>
          </a:prstGeom>
          <a:solidFill>
            <a:srgbClr val="C0D5DE"/>
          </a:solidFill>
          <a:ln/>
        </p:spPr>
      </p:sp>
      <p:sp>
        <p:nvSpPr>
          <p:cNvPr id="32" name="Text 30"/>
          <p:cNvSpPr/>
          <p:nvPr/>
        </p:nvSpPr>
        <p:spPr>
          <a:xfrm>
            <a:off x="1051560" y="3867912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18, 2026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108960" y="3867912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Budget Meeting — 6 PM, OOBHS Cafeteria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685800" y="4352544"/>
            <a:ext cx="164592" cy="164592"/>
          </a:xfrm>
          <a:prstGeom prst="ellipse">
            <a:avLst/>
          </a:prstGeom>
          <a:solidFill>
            <a:schemeClr val="accent4"/>
          </a:solidFill>
          <a:ln/>
        </p:spPr>
      </p:sp>
      <p:sp>
        <p:nvSpPr>
          <p:cNvPr id="35" name="Text 33"/>
          <p:cNvSpPr/>
          <p:nvPr/>
        </p:nvSpPr>
        <p:spPr>
          <a:xfrm>
            <a:off x="1051560" y="4261104"/>
            <a:ext cx="201168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June 9, 2026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108960" y="4261104"/>
            <a:ext cx="5486400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Validation Referendum — OOBHS Polls open from 8am-8pm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Budget Development</a:t>
            </a:r>
            <a:endParaRPr lang="en-US" sz="900" dirty="0"/>
          </a:p>
        </p:txBody>
      </p:sp>
      <p:sp>
        <p:nvSpPr>
          <p:cNvPr id="38" name="Shape 32">
            <a:extLst>
              <a:ext uri="{FF2B5EF4-FFF2-40B4-BE49-F238E27FC236}">
                <a16:creationId xmlns:a16="http://schemas.microsoft.com/office/drawing/2014/main" id="{E6ED44F5-2E64-0120-7908-969A3F64056C}"/>
              </a:ext>
            </a:extLst>
          </p:cNvPr>
          <p:cNvSpPr/>
          <p:nvPr/>
        </p:nvSpPr>
        <p:spPr>
          <a:xfrm>
            <a:off x="685800" y="3995928"/>
            <a:ext cx="164592" cy="164592"/>
          </a:xfrm>
          <a:prstGeom prst="ellipse">
            <a:avLst/>
          </a:prstGeom>
          <a:solidFill>
            <a:schemeClr val="accent4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70337" y="109728"/>
            <a:ext cx="8979877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Delivering on Our Strategic Plan &amp; FY 2027 Budget Goals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5" name="Shape 23"/>
          <p:cNvSpPr/>
          <p:nvPr/>
        </p:nvSpPr>
        <p:spPr>
          <a:xfrm>
            <a:off x="5029200" y="1051560"/>
            <a:ext cx="3749040" cy="374904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6" name="Shape 24"/>
          <p:cNvSpPr/>
          <p:nvPr/>
        </p:nvSpPr>
        <p:spPr>
          <a:xfrm>
            <a:off x="5029200" y="1051560"/>
            <a:ext cx="3749040" cy="45720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7" name="Text 25"/>
          <p:cNvSpPr/>
          <p:nvPr/>
        </p:nvSpPr>
        <p:spPr>
          <a:xfrm>
            <a:off x="5212080" y="109728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 2027 BUDGET HIGHLIGHTS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5349240" y="1764792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29" name="Text 27"/>
          <p:cNvSpPr/>
          <p:nvPr/>
        </p:nvSpPr>
        <p:spPr>
          <a:xfrm>
            <a:off x="5349240" y="176479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669280" y="169164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the needs of all RSU 23 learners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349240" y="2240280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32" name="Text 30"/>
          <p:cNvSpPr/>
          <p:nvPr/>
        </p:nvSpPr>
        <p:spPr>
          <a:xfrm>
            <a:off x="5349240" y="224028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664260" y="2110346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contractual salary &amp; benefit obligations 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349240" y="2715768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35" name="Text 33"/>
          <p:cNvSpPr/>
          <p:nvPr/>
        </p:nvSpPr>
        <p:spPr>
          <a:xfrm>
            <a:off x="5349240" y="27157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664260" y="2585834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Strategically aligns facilities and operations to support anticipated major school construction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349240" y="319125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669280" y="3118104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5349240" y="3090672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</p:sp>
      <p:sp>
        <p:nvSpPr>
          <p:cNvPr id="41" name="Text 39"/>
          <p:cNvSpPr/>
          <p:nvPr/>
        </p:nvSpPr>
        <p:spPr>
          <a:xfrm>
            <a:off x="5344220" y="3082551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664260" y="3100839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Continued investments in Multi-Tiered Systems of Support through Building Assets, Reducing Risk model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5344220" y="3630679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44" name="Text 42"/>
          <p:cNvSpPr/>
          <p:nvPr/>
        </p:nvSpPr>
        <p:spPr>
          <a:xfrm>
            <a:off x="5344220" y="3616963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664260" y="3543811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Budget Goals</a:t>
            </a:r>
            <a:endParaRPr lang="en-US" sz="900" dirty="0"/>
          </a:p>
        </p:txBody>
      </p:sp>
      <p:sp>
        <p:nvSpPr>
          <p:cNvPr id="47" name="Text 42">
            <a:extLst>
              <a:ext uri="{FF2B5EF4-FFF2-40B4-BE49-F238E27FC236}">
                <a16:creationId xmlns:a16="http://schemas.microsoft.com/office/drawing/2014/main" id="{0BF7C8A7-34C3-8799-675A-EA0845F28CE2}"/>
              </a:ext>
            </a:extLst>
          </p:cNvPr>
          <p:cNvSpPr/>
          <p:nvPr/>
        </p:nvSpPr>
        <p:spPr>
          <a:xfrm>
            <a:off x="5344220" y="402527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48" name="Text 43">
            <a:extLst>
              <a:ext uri="{FF2B5EF4-FFF2-40B4-BE49-F238E27FC236}">
                <a16:creationId xmlns:a16="http://schemas.microsoft.com/office/drawing/2014/main" id="{46E6EBEA-7BD1-A39E-BC9A-D1470C5F172D}"/>
              </a:ext>
            </a:extLst>
          </p:cNvPr>
          <p:cNvSpPr/>
          <p:nvPr/>
        </p:nvSpPr>
        <p:spPr>
          <a:xfrm>
            <a:off x="5664260" y="3952126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Fiscally responsible — lower tax impact than FY 27</a:t>
            </a:r>
            <a:endParaRPr lang="en-US" sz="1100" dirty="0"/>
          </a:p>
        </p:txBody>
      </p:sp>
      <p:sp>
        <p:nvSpPr>
          <p:cNvPr id="49" name="Shape 41">
            <a:extLst>
              <a:ext uri="{FF2B5EF4-FFF2-40B4-BE49-F238E27FC236}">
                <a16:creationId xmlns:a16="http://schemas.microsoft.com/office/drawing/2014/main" id="{977C53B1-33B9-843C-41C6-B8DA67186C13}"/>
              </a:ext>
            </a:extLst>
          </p:cNvPr>
          <p:cNvSpPr/>
          <p:nvPr/>
        </p:nvSpPr>
        <p:spPr>
          <a:xfrm>
            <a:off x="5344220" y="4059936"/>
            <a:ext cx="201168" cy="201168"/>
          </a:xfrm>
          <a:prstGeom prst="ellipse">
            <a:avLst/>
          </a:prstGeom>
          <a:solidFill>
            <a:srgbClr val="2B8C96"/>
          </a:solidFill>
          <a:ln/>
        </p:spPr>
        <p:txBody>
          <a:bodyPr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50" name="Text 43">
            <a:extLst>
              <a:ext uri="{FF2B5EF4-FFF2-40B4-BE49-F238E27FC236}">
                <a16:creationId xmlns:a16="http://schemas.microsoft.com/office/drawing/2014/main" id="{ED07CF4E-8FC2-E17D-AC0F-6D1B6018DD9D}"/>
              </a:ext>
            </a:extLst>
          </p:cNvPr>
          <p:cNvSpPr/>
          <p:nvPr/>
        </p:nvSpPr>
        <p:spPr>
          <a:xfrm>
            <a:off x="5664260" y="3554810"/>
            <a:ext cx="29260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1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F61143C-3442-F69F-D465-4A87502B3132}"/>
              </a:ext>
            </a:extLst>
          </p:cNvPr>
          <p:cNvSpPr txBox="1"/>
          <p:nvPr/>
        </p:nvSpPr>
        <p:spPr>
          <a:xfrm>
            <a:off x="5545388" y="3616029"/>
            <a:ext cx="32328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Enhanced student and staff safety support systems</a:t>
            </a:r>
            <a:endParaRPr lang="en-US" sz="11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5D68B7D6-DA0D-51C5-D3CE-3EACAA8087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422" y="1487227"/>
            <a:ext cx="3137379" cy="286122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FY 2027 Budget Drivers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05840"/>
            <a:ext cx="8229600" cy="47548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0584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0241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Contractual Salary &amp; Benefit Obligations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5800" y="122529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Step movement and cost-of-living adjustments per current collective bargaining agreements across all cost centers.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1554480"/>
            <a:ext cx="8229600" cy="475488"/>
          </a:xfrm>
          <a:prstGeom prst="rect">
            <a:avLst/>
          </a:prstGeom>
          <a:solidFill>
            <a:srgbClr val="F7FB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155448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157276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 Healthcare Premium Increase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177393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District-wide premium increases applied to all enrolled employees.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57200" y="2103120"/>
            <a:ext cx="8229600" cy="47548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10312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212140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Education Staffing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85800" y="232257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Addition of Jameson Elementary School case manager to support the transition of FAPE responsibilities for 4 year old learners.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57200" y="2651760"/>
            <a:ext cx="8229600" cy="475488"/>
          </a:xfrm>
          <a:prstGeom prst="rect">
            <a:avLst/>
          </a:prstGeom>
          <a:solidFill>
            <a:srgbClr val="F7FB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265176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9" name="Text 17"/>
          <p:cNvSpPr/>
          <p:nvPr/>
        </p:nvSpPr>
        <p:spPr>
          <a:xfrm>
            <a:off x="685800" y="267004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 stabilization realignment</a:t>
            </a:r>
            <a:endParaRPr lang="en-US" sz="1100" b="1" dirty="0"/>
          </a:p>
        </p:txBody>
      </p:sp>
      <p:sp>
        <p:nvSpPr>
          <p:cNvPr id="20" name="Text 18"/>
          <p:cNvSpPr/>
          <p:nvPr/>
        </p:nvSpPr>
        <p:spPr>
          <a:xfrm>
            <a:off x="685800" y="287121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Transfer of 0.5 FTE ELL teacher and 0.5 FTE Jameson Elementary School Instructional Strategist/Librarian from Title I to general fund to defray an anticipated decline in Federal ESEA funding.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57200" y="3200400"/>
            <a:ext cx="8229600" cy="47548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320040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" y="321868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Maintenance Increases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" y="341985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Loranger Memorial School boiler replacement &amp; Increased utility costs (Electricity &amp; Heating Oil).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" y="3749040"/>
            <a:ext cx="8229600" cy="475488"/>
          </a:xfrm>
          <a:prstGeom prst="rect">
            <a:avLst/>
          </a:prstGeom>
          <a:solidFill>
            <a:srgbClr val="F7FBFC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374904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7" name="Text 25"/>
          <p:cNvSpPr/>
          <p:nvPr/>
        </p:nvSpPr>
        <p:spPr>
          <a:xfrm>
            <a:off x="685800" y="376732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SPED Contingency Reserve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85800" y="396849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reserve funding for unplanned out-of-district student placements.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57200" y="4297680"/>
            <a:ext cx="8229600" cy="475488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57200" y="4297680"/>
            <a:ext cx="54864" cy="475488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31" name="Text 29"/>
          <p:cNvSpPr/>
          <p:nvPr/>
        </p:nvSpPr>
        <p:spPr>
          <a:xfrm>
            <a:off x="685800" y="4315968"/>
            <a:ext cx="7772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MTSS &amp; Student Safety Investments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85800" y="4517136"/>
            <a:ext cx="7772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BARR program for MTSS foundation, </a:t>
            </a:r>
            <a:r>
              <a:rPr lang="en-US" sz="95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BusRight</a:t>
            </a:r>
            <a:r>
              <a:rPr lang="en-US" sz="95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, Raptor, and Navigate 360 safety platforms.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Budget Drivers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250092" y="109728"/>
            <a:ext cx="876104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FY2027 Expenditure Summary by Cost Center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360792"/>
              </p:ext>
            </p:extLst>
          </p:nvPr>
        </p:nvGraphicFramePr>
        <p:xfrm>
          <a:off x="320040" y="960120"/>
          <a:ext cx="7589520" cy="38862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Center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FY 26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Budget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FY 27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Budget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Increase /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(Decrease)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Jameson Elementary School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$2,182,439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$2,188,553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+$6,113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0.28%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Loranger Memorial School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$3,327,860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$3,386,703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+$58,842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Old Orchard Beach High School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$3,195,699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$3,248,869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+$53,170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1.66%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Health Services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$307,031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$295,740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($11,291)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-3.68%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Improvement of Instruction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$215,564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$243,455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+$27,890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12.94%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Instructional Technology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$543,776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$532,535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($11,241)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-2.07%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Board of Education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$96,646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$102,073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+$5,427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5.62%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Central Office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$716,103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$778,875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+$62,772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8.77%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Operations &amp; Maintenance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$1,779,458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$2,054,229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+$274,770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15.44%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Transportation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$732,278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$723,979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($8,299)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-1.13%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 Education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$3,698,820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$3,914,278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+$215,458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5.83%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 / 504 Services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$1,500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$5,500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+$4,000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266.67%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Gifted &amp; Talented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$106,669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$109,584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+$2,916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ELL / ESL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$123,651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$172,571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+$48,920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39.56%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Summer School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$20,805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$16,805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($4,000)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-19.23%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Contingency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$90,000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$160,000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+$70,000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77.78%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Alternative Education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$192,681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$202,308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+$9,628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5.00%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Food Service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$194,815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$214,815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+$20,000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10.27%</a:t>
                      </a:r>
                      <a:endParaRPr lang="en-US" sz="8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TOTALS</a:t>
                      </a:r>
                      <a:endParaRPr lang="en-US" sz="9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$17,525,795</a:t>
                      </a:r>
                      <a:endParaRPr lang="en-US" sz="9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$18,350,870</a:t>
                      </a:r>
                      <a:endParaRPr lang="en-US" sz="9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+$825,075</a:t>
                      </a:r>
                      <a:endParaRPr lang="en-US" sz="9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4.71%</a:t>
                      </a:r>
                      <a:endParaRPr lang="en-US" sz="90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320040" y="4617720"/>
            <a:ext cx="8503920" cy="411480"/>
          </a:xfrm>
          <a:prstGeom prst="rect">
            <a:avLst/>
          </a:prstGeom>
          <a:solidFill>
            <a:srgbClr val="E8F4F8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502920" y="461772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FY2027 Expenditure Increase: $825,075</a:t>
            </a:r>
          </a:p>
          <a:p>
            <a:r>
              <a:rPr lang="en-US" sz="8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Budget Expenditures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RSU 23 Revenue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093341"/>
              </p:ext>
            </p:extLst>
          </p:nvPr>
        </p:nvGraphicFramePr>
        <p:xfrm>
          <a:off x="548640" y="1005840"/>
          <a:ext cx="7136765" cy="2889504"/>
        </p:xfrm>
        <a:graphic>
          <a:graphicData uri="http://schemas.openxmlformats.org/drawingml/2006/table">
            <a:tbl>
              <a:tblPr/>
              <a:tblGrid>
                <a:gridCol w="2147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5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Category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FY 26 Budget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FY 27 Budget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5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Difference</a:t>
                      </a:r>
                      <a:endParaRPr lang="en-US" sz="85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25400" marB="25400" anchor="ctr">
                    <a:lnL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 Education Tuition Costs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Special Education Tuition Costs Summer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$7,500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$7,500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Bank Interest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$46,000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$46,000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Admissions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$28,000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$28,000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Miscellaneous Sales &amp; Refunds 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$46,000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$46,000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 Share EPS Allocation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$1,793,498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$1,659,373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($134,125)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CDS Revenue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$120,000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$219,011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+$99,011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MaineCare-Medicaid Reimbursement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$25,000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$125,000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50" dirty="0">
                          <a:solidFill>
                            <a:sysClr val="windowText" lastClr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+$100,000</a:t>
                      </a:r>
                      <a:endParaRPr lang="en-US" sz="950" dirty="0">
                        <a:solidFill>
                          <a:sysClr val="windowText" lastClr="0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Revenue</a:t>
                      </a:r>
                      <a:endParaRPr lang="en-US" sz="90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$2,115,998.40</a:t>
                      </a:r>
                      <a:endParaRPr lang="en-US" sz="90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$2,180,883.85</a:t>
                      </a:r>
                      <a:endParaRPr lang="en-US" sz="90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900" b="1" dirty="0">
                          <a:solidFill>
                            <a:schemeClr val="bg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+$64,885.00</a:t>
                      </a:r>
                      <a:endParaRPr lang="en-US" sz="900" dirty="0">
                        <a:solidFill>
                          <a:schemeClr val="bg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3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 3"/>
          <p:cNvSpPr/>
          <p:nvPr/>
        </p:nvSpPr>
        <p:spPr>
          <a:xfrm>
            <a:off x="548640" y="4243754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Increased CDS and Maine Care-Medicaid Reimbursement  from Special Education billing are significant revenue offsets as compared to previous year revenue targets.</a:t>
            </a:r>
          </a:p>
          <a:p>
            <a:pPr marL="0" indent="0" algn="l">
              <a:buNone/>
            </a:pPr>
            <a:endParaRPr lang="en-US" sz="1000" i="1" dirty="0">
              <a:solidFill>
                <a:srgbClr val="5A7A8A"/>
              </a:solidFill>
              <a:latin typeface="Calibri" pitchFamily="34" charset="0"/>
              <a:cs typeface="Calibri" pitchFamily="34" charset="-120"/>
            </a:endParaRPr>
          </a:p>
          <a:p>
            <a:pPr marL="0" indent="0" algn="l">
              <a:buNone/>
            </a:pPr>
            <a:endParaRPr lang="en-US" sz="1000" i="1" dirty="0">
              <a:solidFill>
                <a:srgbClr val="5A7A8A"/>
              </a:solidFill>
              <a:latin typeface="Calibri" pitchFamily="34" charset="0"/>
              <a:cs typeface="Calibri" pitchFamily="34" charset="-120"/>
            </a:endParaRPr>
          </a:p>
          <a:p>
            <a:r>
              <a:rPr lang="en-US" sz="10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Budget Revenue</a:t>
            </a:r>
            <a:endParaRPr lang="en-US" sz="1000" dirty="0"/>
          </a:p>
          <a:p>
            <a:pPr marL="0" indent="0" algn="l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Expenditure by Category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4" name="Shape 21"/>
          <p:cNvSpPr/>
          <p:nvPr/>
        </p:nvSpPr>
        <p:spPr>
          <a:xfrm>
            <a:off x="5212080" y="4709160"/>
            <a:ext cx="3474720" cy="320040"/>
          </a:xfrm>
          <a:prstGeom prst="rect">
            <a:avLst/>
          </a:prstGeom>
          <a:solidFill>
            <a:srgbClr val="E8F4F8"/>
          </a:solidFill>
          <a:ln/>
        </p:spPr>
      </p:sp>
      <p:sp>
        <p:nvSpPr>
          <p:cNvPr id="25" name="Text 22"/>
          <p:cNvSpPr/>
          <p:nvPr/>
        </p:nvSpPr>
        <p:spPr>
          <a:xfrm>
            <a:off x="5303520" y="47091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B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~75% of budget supports students &amp; instruction</a:t>
            </a:r>
            <a:endParaRPr lang="en-US" sz="950" dirty="0"/>
          </a:p>
        </p:txBody>
      </p:sp>
      <p:graphicFrame>
        <p:nvGraphicFramePr>
          <p:cNvPr id="26" name="Content Placeholder 3">
            <a:extLst>
              <a:ext uri="{FF2B5EF4-FFF2-40B4-BE49-F238E27FC236}">
                <a16:creationId xmlns:a16="http://schemas.microsoft.com/office/drawing/2014/main" id="{633251D7-A22F-FD49-BE93-73AECFF36D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452781"/>
              </p:ext>
            </p:extLst>
          </p:nvPr>
        </p:nvGraphicFramePr>
        <p:xfrm>
          <a:off x="0" y="868680"/>
          <a:ext cx="9144000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 2027 Regional Budget Comparisons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graphicFrame>
        <p:nvGraphicFramePr>
          <p:cNvPr id="5" name="Chart 0"/>
          <p:cNvGraphicFramePr/>
          <p:nvPr/>
        </p:nvGraphicFramePr>
        <p:xfrm>
          <a:off x="365760" y="914400"/>
          <a:ext cx="8412480" cy="2788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29571"/>
              </p:ext>
            </p:extLst>
          </p:nvPr>
        </p:nvGraphicFramePr>
        <p:xfrm>
          <a:off x="365760" y="3749040"/>
          <a:ext cx="8412480" cy="530352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25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b="1" dirty="0">
                          <a:solidFill>
                            <a:srgbClr val="1B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Lewiston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5A7A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11% increase with elimination of 30 positions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5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b="1" dirty="0">
                          <a:solidFill>
                            <a:srgbClr val="1B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South Portland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5A7A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6% increase with the elimination of 78 positions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5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b="1" dirty="0">
                          <a:solidFill>
                            <a:srgbClr val="1B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Kittery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5A7A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 increase with elimination of 9.5 positions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FB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25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b="1" dirty="0">
                          <a:solidFill>
                            <a:srgbClr val="1B3A5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Portland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700" dirty="0">
                          <a:solidFill>
                            <a:srgbClr val="5A7A8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 increase with elimination of 20 position</a:t>
                      </a:r>
                      <a:endParaRPr lang="en-US" sz="7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50800" marR="50800" marT="12700" marB="127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 3"/>
          <p:cNvSpPr/>
          <p:nvPr/>
        </p:nvSpPr>
        <p:spPr>
          <a:xfrm>
            <a:off x="457200" y="48646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Regional Context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FF6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 2027 Local Tax Information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51560"/>
            <a:ext cx="25603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051560"/>
            <a:ext cx="2560320" cy="54864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18872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$18,350,870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59436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2027 Total RSU 23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Budget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Budget 4/16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3291840" y="1051560"/>
            <a:ext cx="25603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91840" y="1051560"/>
            <a:ext cx="2560320" cy="54864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2" name="Text 10"/>
          <p:cNvSpPr/>
          <p:nvPr/>
        </p:nvSpPr>
        <p:spPr>
          <a:xfrm>
            <a:off x="3291840" y="118872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4.89%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342900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2027 Proposed Increase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Local Tax Levy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42900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$760,190 — lower than FY 2026 (6.1%)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6126480" y="1051560"/>
            <a:ext cx="2560320" cy="16002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051560"/>
            <a:ext cx="2560320" cy="54864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17" name="Text 15"/>
          <p:cNvSpPr/>
          <p:nvPr/>
        </p:nvSpPr>
        <p:spPr>
          <a:xfrm>
            <a:off x="6126480" y="118872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B3A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$144,219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263640" y="17373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Education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Cost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263640" y="21945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Adult Education contribution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57200" y="2880360"/>
            <a:ext cx="8229600" cy="2057400"/>
          </a:xfrm>
          <a:prstGeom prst="rect">
            <a:avLst/>
          </a:prstGeom>
          <a:solidFill>
            <a:srgbClr val="FFFFFF"/>
          </a:solidFill>
          <a:ln/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2880360"/>
            <a:ext cx="8229600" cy="384048"/>
          </a:xfrm>
          <a:prstGeom prst="rect">
            <a:avLst/>
          </a:prstGeom>
          <a:solidFill>
            <a:srgbClr val="1B3A5C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2907792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FY 27 Taxpayer Impact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640080" y="3401568"/>
            <a:ext cx="1783080" cy="1371600"/>
          </a:xfrm>
          <a:prstGeom prst="rect">
            <a:avLst/>
          </a:prstGeom>
          <a:solidFill>
            <a:srgbClr val="F7FBFC"/>
          </a:solidFill>
          <a:ln/>
        </p:spPr>
      </p:sp>
      <p:sp>
        <p:nvSpPr>
          <p:cNvPr id="24" name="Shape 22"/>
          <p:cNvSpPr/>
          <p:nvPr/>
        </p:nvSpPr>
        <p:spPr>
          <a:xfrm>
            <a:off x="640080" y="3401568"/>
            <a:ext cx="178308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35204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B8C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$0.76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731520" y="3977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Anticipated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 Rate Increase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31520" y="4370832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school &amp;</a:t>
            </a:r>
            <a:endParaRPr lang="en-US" sz="850" dirty="0"/>
          </a:p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 tax share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606040" y="3401568"/>
            <a:ext cx="1783080" cy="1371600"/>
          </a:xfrm>
          <a:prstGeom prst="rect">
            <a:avLst/>
          </a:prstGeom>
          <a:solidFill>
            <a:srgbClr val="F7FBFC"/>
          </a:solidFill>
          <a:ln/>
        </p:spPr>
      </p:sp>
      <p:sp>
        <p:nvSpPr>
          <p:cNvPr id="29" name="Shape 27"/>
          <p:cNvSpPr/>
          <p:nvPr/>
        </p:nvSpPr>
        <p:spPr>
          <a:xfrm>
            <a:off x="2606040" y="3401568"/>
            <a:ext cx="178308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30" name="Text 28"/>
          <p:cNvSpPr/>
          <p:nvPr/>
        </p:nvSpPr>
        <p:spPr>
          <a:xfrm>
            <a:off x="2606040" y="35204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B8C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$0.30</a:t>
            </a:r>
            <a:endParaRPr lang="en-US" sz="2600" dirty="0"/>
          </a:p>
        </p:txBody>
      </p:sp>
      <p:sp>
        <p:nvSpPr>
          <p:cNvPr id="31" name="Text 29"/>
          <p:cNvSpPr/>
          <p:nvPr/>
        </p:nvSpPr>
        <p:spPr>
          <a:xfrm>
            <a:off x="2697480" y="3977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Share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$1,000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2697480" y="4370832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of tax bill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572000" y="3401568"/>
            <a:ext cx="1783080" cy="1371600"/>
          </a:xfrm>
          <a:prstGeom prst="rect">
            <a:avLst/>
          </a:prstGeom>
          <a:solidFill>
            <a:srgbClr val="F7FBFC"/>
          </a:solidFill>
          <a:ln/>
        </p:spPr>
      </p:sp>
      <p:sp>
        <p:nvSpPr>
          <p:cNvPr id="34" name="Shape 32"/>
          <p:cNvSpPr/>
          <p:nvPr/>
        </p:nvSpPr>
        <p:spPr>
          <a:xfrm>
            <a:off x="4572000" y="3401568"/>
            <a:ext cx="178308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35" name="Text 33"/>
          <p:cNvSpPr/>
          <p:nvPr/>
        </p:nvSpPr>
        <p:spPr>
          <a:xfrm>
            <a:off x="4572000" y="35204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B8C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$120</a:t>
            </a:r>
            <a:endParaRPr lang="en-US" sz="2600" dirty="0"/>
          </a:p>
        </p:txBody>
      </p:sp>
      <p:sp>
        <p:nvSpPr>
          <p:cNvPr id="36" name="Text 34"/>
          <p:cNvSpPr/>
          <p:nvPr/>
        </p:nvSpPr>
        <p:spPr>
          <a:xfrm>
            <a:off x="4663440" y="3977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 on a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$400,000 Home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663440" y="4370832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$30 per $100K value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6537960" y="3401568"/>
            <a:ext cx="1783080" cy="1371600"/>
          </a:xfrm>
          <a:prstGeom prst="rect">
            <a:avLst/>
          </a:prstGeom>
          <a:solidFill>
            <a:srgbClr val="F7FBFC"/>
          </a:solidFill>
          <a:ln/>
        </p:spPr>
      </p:sp>
      <p:sp>
        <p:nvSpPr>
          <p:cNvPr id="39" name="Shape 37"/>
          <p:cNvSpPr/>
          <p:nvPr/>
        </p:nvSpPr>
        <p:spPr>
          <a:xfrm>
            <a:off x="6537960" y="3401568"/>
            <a:ext cx="1783080" cy="45720"/>
          </a:xfrm>
          <a:prstGeom prst="rect">
            <a:avLst/>
          </a:prstGeom>
          <a:solidFill>
            <a:srgbClr val="2B8C96"/>
          </a:solidFill>
          <a:ln/>
        </p:spPr>
      </p:sp>
      <p:sp>
        <p:nvSpPr>
          <p:cNvPr id="40" name="Text 38"/>
          <p:cNvSpPr/>
          <p:nvPr/>
        </p:nvSpPr>
        <p:spPr>
          <a:xfrm>
            <a:off x="6537960" y="3520440"/>
            <a:ext cx="1783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2B8C9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$10/mo</a:t>
            </a:r>
            <a:endParaRPr lang="en-US" sz="2600" dirty="0"/>
          </a:p>
        </p:txBody>
      </p:sp>
      <p:sp>
        <p:nvSpPr>
          <p:cNvPr id="41" name="Text 39"/>
          <p:cNvSpPr/>
          <p:nvPr/>
        </p:nvSpPr>
        <p:spPr>
          <a:xfrm>
            <a:off x="6629400" y="3977640"/>
            <a:ext cx="1600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6629400" y="4370832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85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$400,000 home</a:t>
            </a:r>
            <a:endParaRPr lang="en-US" sz="85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989BD1-0D32-4966-168E-8200F918981E}"/>
              </a:ext>
            </a:extLst>
          </p:cNvPr>
          <p:cNvSpPr txBox="1"/>
          <p:nvPr/>
        </p:nvSpPr>
        <p:spPr>
          <a:xfrm>
            <a:off x="411480" y="4937865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en-US" sz="800" dirty="0">
                <a:solidFill>
                  <a:srgbClr val="5A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RSU 23 | FY27 Local Tax Information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1063</Words>
  <Application>Microsoft Macintosh PowerPoint</Application>
  <PresentationFormat>On-screen Show (16:9)</PresentationFormat>
  <Paragraphs>274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27 RSU 23 School Budget</dc:title>
  <dc:subject>PptxGenJS Presentation</dc:subject>
  <dc:creator>RSU 23</dc:creator>
  <cp:lastModifiedBy>Microsoft Office User</cp:lastModifiedBy>
  <cp:revision>7</cp:revision>
  <dcterms:created xsi:type="dcterms:W3CDTF">2026-04-14T19:27:28Z</dcterms:created>
  <dcterms:modified xsi:type="dcterms:W3CDTF">2026-04-16T22:32:38Z</dcterms:modified>
</cp:coreProperties>
</file>